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3" r:id="rId6"/>
    <p:sldId id="266" r:id="rId7"/>
    <p:sldId id="269" r:id="rId8"/>
    <p:sldId id="260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8" r:id="rId17"/>
    <p:sldId id="277" r:id="rId18"/>
    <p:sldId id="279" r:id="rId19"/>
    <p:sldId id="280" r:id="rId20"/>
    <p:sldId id="267" r:id="rId21"/>
    <p:sldId id="281" r:id="rId22"/>
    <p:sldId id="282" r:id="rId23"/>
    <p:sldId id="268" r:id="rId24"/>
    <p:sldId id="258" r:id="rId25"/>
    <p:sldId id="265" r:id="rId26"/>
  </p:sldIdLst>
  <p:sldSz cx="18288000" cy="10287000"/>
  <p:notesSz cx="6858000" cy="9144000"/>
  <p:embeddedFontLst>
    <p:embeddedFont>
      <p:font typeface="Chau Philomen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12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877823" y="5143500"/>
            <a:ext cx="7381477" cy="6392027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7145" r="-2714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5963485" y="1715980"/>
            <a:ext cx="7381477" cy="6392027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865" r="-1486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877823" y="-1699109"/>
            <a:ext cx="7381477" cy="6392027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9554" r="-1955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-3250442" y="1728493"/>
            <a:ext cx="13977303" cy="6830015"/>
            <a:chOff x="0" y="0"/>
            <a:chExt cx="1205021" cy="5888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5021" cy="588834"/>
            </a:xfrm>
            <a:custGeom>
              <a:avLst/>
              <a:gdLst/>
              <a:ahLst/>
              <a:cxnLst/>
              <a:rect l="l" t="t" r="r" b="b"/>
              <a:pathLst>
                <a:path w="1205021" h="588834">
                  <a:moveTo>
                    <a:pt x="1205021" y="294417"/>
                  </a:moveTo>
                  <a:lnTo>
                    <a:pt x="1001821" y="588834"/>
                  </a:lnTo>
                  <a:lnTo>
                    <a:pt x="203200" y="588834"/>
                  </a:lnTo>
                  <a:lnTo>
                    <a:pt x="0" y="294417"/>
                  </a:lnTo>
                  <a:lnTo>
                    <a:pt x="203200" y="0"/>
                  </a:lnTo>
                  <a:lnTo>
                    <a:pt x="1001821" y="0"/>
                  </a:lnTo>
                  <a:lnTo>
                    <a:pt x="1205021" y="294417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100000"/>
                  </a:srgbClr>
                </a:gs>
                <a:gs pos="50000">
                  <a:srgbClr val="1B70E1">
                    <a:alpha val="100000"/>
                  </a:srgbClr>
                </a:gs>
                <a:gs pos="100000">
                  <a:srgbClr val="1B70E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28575"/>
              <a:ext cx="976421" cy="61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58453" y="8686383"/>
            <a:ext cx="5262047" cy="4522072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100000"/>
                  </a:srgbClr>
                </a:gs>
                <a:gs pos="100000">
                  <a:srgbClr val="9CF4F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358453" y="-3387117"/>
            <a:ext cx="5262047" cy="4522072"/>
            <a:chOff x="0" y="0"/>
            <a:chExt cx="812800" cy="6985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100000"/>
                  </a:srgbClr>
                </a:gs>
                <a:gs pos="100000">
                  <a:srgbClr val="9CF4F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3250442" y="2428285"/>
            <a:ext cx="13977303" cy="6830015"/>
            <a:chOff x="0" y="0"/>
            <a:chExt cx="1205021" cy="5888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05021" cy="588834"/>
            </a:xfrm>
            <a:custGeom>
              <a:avLst/>
              <a:gdLst/>
              <a:ahLst/>
              <a:cxnLst/>
              <a:rect l="l" t="t" r="r" b="b"/>
              <a:pathLst>
                <a:path w="1205021" h="588834">
                  <a:moveTo>
                    <a:pt x="1205021" y="294417"/>
                  </a:moveTo>
                  <a:lnTo>
                    <a:pt x="1001821" y="588834"/>
                  </a:lnTo>
                  <a:lnTo>
                    <a:pt x="203200" y="588834"/>
                  </a:lnTo>
                  <a:lnTo>
                    <a:pt x="0" y="294417"/>
                  </a:lnTo>
                  <a:lnTo>
                    <a:pt x="203200" y="0"/>
                  </a:lnTo>
                  <a:lnTo>
                    <a:pt x="1001821" y="0"/>
                  </a:lnTo>
                  <a:lnTo>
                    <a:pt x="1205021" y="2944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28575"/>
              <a:ext cx="976421" cy="6174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56813" y="2706900"/>
            <a:ext cx="10465016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6600" smtClean="0">
                <a:solidFill>
                  <a:srgbClr val="FFFFF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READ DATA FROM ZMOD4XXX SENSOR</a:t>
            </a:r>
          </a:p>
          <a:p>
            <a:pPr algn="l"/>
            <a:r>
              <a:rPr lang="en-US" sz="4400" smtClean="0">
                <a:solidFill>
                  <a:srgbClr val="FFFFF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Thành viên: </a:t>
            </a:r>
          </a:p>
          <a:p>
            <a:pPr marL="742950" indent="-742950" algn="l">
              <a:buAutoNum type="arabicPeriod"/>
            </a:pPr>
            <a:r>
              <a:rPr lang="en-US" sz="4400" smtClean="0">
                <a:solidFill>
                  <a:srgbClr val="FFFFF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Nguyễn Văn Hoàng Phúc</a:t>
            </a:r>
          </a:p>
          <a:p>
            <a:pPr marL="742950" indent="-742950" algn="l">
              <a:buAutoNum type="arabicPeriod"/>
            </a:pPr>
            <a:r>
              <a:rPr lang="en-US" sz="4400" smtClean="0">
                <a:solidFill>
                  <a:srgbClr val="FFFFF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Nguyễn Văn Mạnh</a:t>
            </a:r>
          </a:p>
          <a:p>
            <a:pPr marL="742950" indent="-742950" algn="l">
              <a:buAutoNum type="arabicPeriod"/>
            </a:pPr>
            <a:r>
              <a:rPr lang="en-US" sz="4400" smtClean="0">
                <a:solidFill>
                  <a:srgbClr val="FFFFF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Nguyễn Công Cường</a:t>
            </a:r>
            <a:endParaRPr lang="en-US" sz="4400">
              <a:solidFill>
                <a:srgbClr val="FFFFF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-574919" y="-2007108"/>
            <a:ext cx="7315200" cy="4014216"/>
          </a:xfrm>
          <a:custGeom>
            <a:avLst/>
            <a:gdLst/>
            <a:ahLst/>
            <a:cxnLst/>
            <a:rect l="l" t="t" r="r" b="b"/>
            <a:pathLst>
              <a:path w="7315200" h="4014216">
                <a:moveTo>
                  <a:pt x="0" y="0"/>
                </a:moveTo>
                <a:lnTo>
                  <a:pt x="7315200" y="0"/>
                </a:lnTo>
                <a:lnTo>
                  <a:pt x="7315200" y="4014216"/>
                </a:lnTo>
                <a:lnTo>
                  <a:pt x="0" y="4014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5315433">
            <a:off x="5527461" y="6806388"/>
            <a:ext cx="1309605" cy="3702064"/>
          </a:xfrm>
          <a:custGeom>
            <a:avLst/>
            <a:gdLst/>
            <a:ahLst/>
            <a:cxnLst/>
            <a:rect l="l" t="t" r="r" b="b"/>
            <a:pathLst>
              <a:path w="1309605" h="3702064">
                <a:moveTo>
                  <a:pt x="0" y="0"/>
                </a:moveTo>
                <a:lnTo>
                  <a:pt x="1309605" y="0"/>
                </a:lnTo>
                <a:lnTo>
                  <a:pt x="1309605" y="3702064"/>
                </a:lnTo>
                <a:lnTo>
                  <a:pt x="0" y="37020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16358453" y="2650957"/>
            <a:ext cx="5262047" cy="4522072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28293" y="-1115826"/>
            <a:ext cx="6080536" cy="5225461"/>
            <a:chOff x="0" y="0"/>
            <a:chExt cx="812800" cy="6985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528293" y="5721958"/>
            <a:ext cx="6080536" cy="5225461"/>
            <a:chOff x="0" y="0"/>
            <a:chExt cx="812800" cy="6985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583288"/>
            <a:ext cx="14541324" cy="733444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2.1. Cấu hình Stack trong Configuration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8319" y="1534401"/>
            <a:ext cx="13497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I2C Communications =&gt; New =&gt; I2C Master (r_iic_master) </a:t>
            </a:r>
            <a:endParaRPr lang="en-US" sz="3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97470" y="7607573"/>
            <a:ext cx="2152288" cy="136738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2200727" flipH="1">
            <a:off x="7789835" y="6892973"/>
            <a:ext cx="2016768" cy="454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223900" y="5925659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1944506" y="5999296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2</a:t>
            </a:r>
            <a:endParaRPr lang="en-US" sz="3600"/>
          </a:p>
        </p:txBody>
      </p:sp>
      <p:sp>
        <p:nvSpPr>
          <p:cNvPr id="12" name="Oval 11"/>
          <p:cNvSpPr/>
          <p:nvPr/>
        </p:nvSpPr>
        <p:spPr>
          <a:xfrm>
            <a:off x="13744853" y="5237295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3</a:t>
            </a:r>
            <a:endParaRPr lang="en-US" sz="3600"/>
          </a:p>
        </p:txBody>
      </p:sp>
      <p:sp>
        <p:nvSpPr>
          <p:cNvPr id="14" name="Rectangle 13"/>
          <p:cNvSpPr/>
          <p:nvPr/>
        </p:nvSpPr>
        <p:spPr>
          <a:xfrm flipV="1">
            <a:off x="11788683" y="8496043"/>
            <a:ext cx="1283606" cy="384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211210" y="8493032"/>
            <a:ext cx="2801219" cy="3877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5400000" flipH="1">
            <a:off x="11556293" y="7372669"/>
            <a:ext cx="1716007" cy="4698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5400000" flipH="1">
            <a:off x="12902374" y="7023029"/>
            <a:ext cx="2523159" cy="47569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75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290" y="2414023"/>
            <a:ext cx="15063973" cy="717054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2.1. Cấu hình Stack trong Configuration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1451" y="1521624"/>
            <a:ext cx="1407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IRQ Driver for measurement =&gt; New =&gt; External IRQ (r_icu) </a:t>
            </a:r>
            <a:endParaRPr lang="en-US" sz="3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02119" y="5562160"/>
            <a:ext cx="2152288" cy="136738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4346186" flipH="1">
            <a:off x="10394111" y="4184993"/>
            <a:ext cx="2219137" cy="490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0668000" y="2672403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 flipV="1">
            <a:off x="12803231" y="6341347"/>
            <a:ext cx="1283606" cy="384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224451" y="6339841"/>
            <a:ext cx="2387149" cy="38622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8505304" flipH="1">
            <a:off x="11713551" y="7097775"/>
            <a:ext cx="1531517" cy="3838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5400000" flipH="1">
            <a:off x="14157723" y="5156059"/>
            <a:ext cx="1883779" cy="4812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357653" y="7703803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2</a:t>
            </a:r>
            <a:endParaRPr lang="en-US" sz="3600"/>
          </a:p>
        </p:txBody>
      </p:sp>
      <p:sp>
        <p:nvSpPr>
          <p:cNvPr id="12" name="Oval 11"/>
          <p:cNvSpPr/>
          <p:nvPr/>
        </p:nvSpPr>
        <p:spPr>
          <a:xfrm>
            <a:off x="14680512" y="3692143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3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71903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727" y="2396063"/>
            <a:ext cx="13461156" cy="786807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2.1. Cấu hình Stack trong Configuration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633" y="1447606"/>
            <a:ext cx="17416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g_i2c_master0 I2C Master (r_iic_master) =&gt; Properties =&gt; Set slave address = 0x33</a:t>
            </a:r>
            <a:endParaRPr lang="en-US" sz="3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15601" y="4828589"/>
            <a:ext cx="2971800" cy="103038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 flipH="1">
            <a:off x="11780606" y="8855796"/>
            <a:ext cx="1584208" cy="4351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793622" y="5086415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 flipV="1">
            <a:off x="3200400" y="8953500"/>
            <a:ext cx="8534400" cy="2397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30727" y="7658099"/>
            <a:ext cx="1198274" cy="34694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flipH="1">
            <a:off x="8631822" y="5193556"/>
            <a:ext cx="1883779" cy="4812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34566" y="5733664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2</a:t>
            </a:r>
            <a:endParaRPr lang="en-US" sz="3600"/>
          </a:p>
        </p:txBody>
      </p:sp>
      <p:sp>
        <p:nvSpPr>
          <p:cNvPr id="12" name="Oval 11"/>
          <p:cNvSpPr/>
          <p:nvPr/>
        </p:nvSpPr>
        <p:spPr>
          <a:xfrm>
            <a:off x="13390332" y="8692387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3</a:t>
            </a:r>
            <a:endParaRPr lang="en-US" sz="3600"/>
          </a:p>
        </p:txBody>
      </p:sp>
      <p:sp>
        <p:nvSpPr>
          <p:cNvPr id="16" name="Left Arrow 15"/>
          <p:cNvSpPr/>
          <p:nvPr/>
        </p:nvSpPr>
        <p:spPr>
          <a:xfrm rot="3039861" flipH="1">
            <a:off x="1438622" y="6778831"/>
            <a:ext cx="1584208" cy="4351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7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647935"/>
            <a:ext cx="16266964" cy="7685451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2.1. Cấu hình Stack trong Configuration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4497" y="1386456"/>
            <a:ext cx="11684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g_external_irq0 (r_icu) =&gt; Properties =&gt; Set chanel = 4 =&gt; chuyển hướng đến cài đặt Pins cho IRQ04</a:t>
            </a:r>
            <a:endParaRPr lang="en-US" sz="3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29282" y="4981401"/>
            <a:ext cx="1705388" cy="93819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 flipH="1">
            <a:off x="10457443" y="8494047"/>
            <a:ext cx="1584208" cy="4351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5728457" y="4004465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  <p:sp>
        <p:nvSpPr>
          <p:cNvPr id="14" name="Rectangle 13"/>
          <p:cNvSpPr/>
          <p:nvPr/>
        </p:nvSpPr>
        <p:spPr>
          <a:xfrm rot="10800000" flipV="1">
            <a:off x="1882604" y="8591751"/>
            <a:ext cx="8534400" cy="23977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90600" y="7737793"/>
            <a:ext cx="1198274" cy="34694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9272302" flipH="1">
            <a:off x="14235890" y="4636426"/>
            <a:ext cx="1612583" cy="4912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32882" y="6327891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2</a:t>
            </a:r>
            <a:endParaRPr lang="en-US" sz="3600"/>
          </a:p>
        </p:txBody>
      </p:sp>
      <p:sp>
        <p:nvSpPr>
          <p:cNvPr id="12" name="Oval 11"/>
          <p:cNvSpPr/>
          <p:nvPr/>
        </p:nvSpPr>
        <p:spPr>
          <a:xfrm>
            <a:off x="12041651" y="8305373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3</a:t>
            </a:r>
            <a:endParaRPr lang="en-US" sz="3600"/>
          </a:p>
        </p:txBody>
      </p:sp>
      <p:sp>
        <p:nvSpPr>
          <p:cNvPr id="16" name="Left Arrow 15"/>
          <p:cNvSpPr/>
          <p:nvPr/>
        </p:nvSpPr>
        <p:spPr>
          <a:xfrm rot="9025384" flipH="1">
            <a:off x="1902029" y="7071514"/>
            <a:ext cx="1584208" cy="4351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5413872" y="7769397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4</a:t>
            </a:r>
            <a:endParaRPr lang="en-US" sz="3600"/>
          </a:p>
        </p:txBody>
      </p:sp>
      <p:sp>
        <p:nvSpPr>
          <p:cNvPr id="19" name="Rectangle 18"/>
          <p:cNvSpPr/>
          <p:nvPr/>
        </p:nvSpPr>
        <p:spPr>
          <a:xfrm>
            <a:off x="16566656" y="9960311"/>
            <a:ext cx="690907" cy="254013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Arrow 19"/>
          <p:cNvSpPr/>
          <p:nvPr/>
        </p:nvSpPr>
        <p:spPr>
          <a:xfrm rot="3891332" flipH="1">
            <a:off x="15540887" y="8959686"/>
            <a:ext cx="1612583" cy="4912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9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362" y="2530661"/>
            <a:ext cx="14067090" cy="77356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2.1. Cấu hình Stack trong Configuration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7362" y="1555718"/>
            <a:ext cx="1229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 Operation Mode = Enabled =&gt; Đặt IRQ04 = P402</a:t>
            </a:r>
            <a:endParaRPr lang="en-US" sz="3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4600" y="5829300"/>
            <a:ext cx="4495800" cy="3048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839693" y="3446042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53200" y="7929596"/>
            <a:ext cx="4267200" cy="30130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5400000" flipH="1">
            <a:off x="8452502" y="4833001"/>
            <a:ext cx="1612583" cy="3800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955213" y="6548877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2</a:t>
            </a:r>
            <a:endParaRPr lang="en-US" sz="3600"/>
          </a:p>
        </p:txBody>
      </p:sp>
      <p:sp>
        <p:nvSpPr>
          <p:cNvPr id="16" name="Left Arrow 15"/>
          <p:cNvSpPr/>
          <p:nvPr/>
        </p:nvSpPr>
        <p:spPr>
          <a:xfrm rot="9025384" flipH="1">
            <a:off x="10561161" y="7313239"/>
            <a:ext cx="1584208" cy="4351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98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645420"/>
            <a:ext cx="13914120" cy="761872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2.1. Cấu hình Stack trong Configuration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4497" y="1386456"/>
            <a:ext cx="15037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Ports P402 =&gt; Đặt Mode thành Disable (tự động chuyển qua IRQ mode) =&gt; Generate Project Content</a:t>
            </a:r>
            <a:endParaRPr lang="en-US" sz="3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79473" y="8478735"/>
            <a:ext cx="1676400" cy="27900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17673" y="6104152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48896" y="6507074"/>
            <a:ext cx="4267200" cy="30130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5400000" flipH="1">
            <a:off x="4129988" y="7482437"/>
            <a:ext cx="1612583" cy="38001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581784" y="6306800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2</a:t>
            </a:r>
            <a:endParaRPr lang="en-US" sz="3600"/>
          </a:p>
        </p:txBody>
      </p:sp>
      <p:sp>
        <p:nvSpPr>
          <p:cNvPr id="16" name="Left Arrow 15"/>
          <p:cNvSpPr/>
          <p:nvPr/>
        </p:nvSpPr>
        <p:spPr>
          <a:xfrm rot="10800000" flipH="1">
            <a:off x="10896078" y="6462292"/>
            <a:ext cx="1685706" cy="4510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637412" y="3091986"/>
            <a:ext cx="2438400" cy="62976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flipH="1">
            <a:off x="11951706" y="3233769"/>
            <a:ext cx="1685706" cy="4510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113506" y="3044528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5869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2.2. Xây dựng chương trình:</a:t>
            </a:r>
            <a:endParaRPr lang="en-US" sz="6000">
              <a:solidFill>
                <a:srgbClr val="2970A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74497" y="1386456"/>
            <a:ext cx="15037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 code lab02 sử dụng UART (có sẵn). Ta thêm các setup và lệnh để thực hiện đọc giá trị của cảm biến.</a:t>
            </a:r>
            <a:endParaRPr lang="en-US" sz="3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952475"/>
            <a:ext cx="12496800" cy="696883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7620000" y="3924300"/>
            <a:ext cx="16002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220200" y="3675846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dùng để open cổng giao tiếp I2C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554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14700"/>
            <a:ext cx="15849598" cy="566057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2.2. Xây dựng chương trình:</a:t>
            </a:r>
            <a:endParaRPr lang="en-US" sz="6000">
              <a:solidFill>
                <a:srgbClr val="2970A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8382000" y="5439334"/>
            <a:ext cx="16002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82200" y="5190880"/>
            <a:ext cx="381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dùng để open cảm biến ZMOD4xxx</a:t>
            </a:r>
            <a:endParaRPr lang="en-US" sz="28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35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455226"/>
            <a:ext cx="10203732" cy="849497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2.2. Xây dựng chương trình:</a:t>
            </a:r>
            <a:endParaRPr lang="en-US" sz="6000">
              <a:solidFill>
                <a:srgbClr val="2970A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173815" y="2857500"/>
            <a:ext cx="4953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hàm callback dùng để mở biến flag khi các sự kiện mở, đọc, chuyển giá trị của cảm biến thành công.</a:t>
            </a:r>
            <a:endParaRPr lang="en-US" sz="4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742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2.2. Xây dựng chương trình:</a:t>
            </a:r>
            <a:endParaRPr lang="en-US" sz="6000">
              <a:solidFill>
                <a:srgbClr val="2970A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787970" y="3009900"/>
            <a:ext cx="527143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Hàm đọc, chuyển đổi giá trị cảm biến trả về biến rm_zmod4xxx_iaq_1st_data.</a:t>
            </a:r>
            <a:endParaRPr lang="en-US" sz="4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05" y="1439986"/>
            <a:ext cx="12130765" cy="84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21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97684" y="-750655"/>
            <a:ext cx="13092632" cy="2881515"/>
            <a:chOff x="0" y="0"/>
            <a:chExt cx="4975877" cy="10951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5877" cy="1095125"/>
            </a:xfrm>
            <a:custGeom>
              <a:avLst/>
              <a:gdLst/>
              <a:ahLst/>
              <a:cxnLst/>
              <a:rect l="l" t="t" r="r" b="b"/>
              <a:pathLst>
                <a:path w="4975877" h="1095125">
                  <a:moveTo>
                    <a:pt x="4975877" y="547562"/>
                  </a:moveTo>
                  <a:lnTo>
                    <a:pt x="4772677" y="1095125"/>
                  </a:lnTo>
                  <a:lnTo>
                    <a:pt x="203200" y="1095125"/>
                  </a:lnTo>
                  <a:lnTo>
                    <a:pt x="0" y="547562"/>
                  </a:lnTo>
                  <a:lnTo>
                    <a:pt x="203200" y="0"/>
                  </a:lnTo>
                  <a:lnTo>
                    <a:pt x="4772677" y="0"/>
                  </a:lnTo>
                  <a:lnTo>
                    <a:pt x="4975877" y="547562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100000"/>
                  </a:srgbClr>
                </a:gs>
                <a:gs pos="100000">
                  <a:srgbClr val="9CF4F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4747277" cy="112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41949" y="3212251"/>
            <a:ext cx="6967355" cy="2511049"/>
            <a:chOff x="0" y="0"/>
            <a:chExt cx="1933666" cy="696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3666" cy="696897"/>
            </a:xfrm>
            <a:custGeom>
              <a:avLst/>
              <a:gdLst/>
              <a:ahLst/>
              <a:cxnLst/>
              <a:rect l="l" t="t" r="r" b="b"/>
              <a:pathLst>
                <a:path w="1933666" h="696897">
                  <a:moveTo>
                    <a:pt x="37780" y="0"/>
                  </a:moveTo>
                  <a:lnTo>
                    <a:pt x="1895886" y="0"/>
                  </a:lnTo>
                  <a:cubicBezTo>
                    <a:pt x="1916751" y="0"/>
                    <a:pt x="1933666" y="16915"/>
                    <a:pt x="1933666" y="37780"/>
                  </a:cubicBezTo>
                  <a:lnTo>
                    <a:pt x="1933666" y="659117"/>
                  </a:lnTo>
                  <a:cubicBezTo>
                    <a:pt x="1933666" y="669137"/>
                    <a:pt x="1929685" y="678747"/>
                    <a:pt x="1922600" y="685832"/>
                  </a:cubicBezTo>
                  <a:cubicBezTo>
                    <a:pt x="1915515" y="692917"/>
                    <a:pt x="1905906" y="696897"/>
                    <a:pt x="1895886" y="696897"/>
                  </a:cubicBezTo>
                  <a:lnTo>
                    <a:pt x="37780" y="696897"/>
                  </a:lnTo>
                  <a:cubicBezTo>
                    <a:pt x="16915" y="696897"/>
                    <a:pt x="0" y="679983"/>
                    <a:pt x="0" y="659117"/>
                  </a:cubicBezTo>
                  <a:lnTo>
                    <a:pt x="0" y="37780"/>
                  </a:lnTo>
                  <a:cubicBezTo>
                    <a:pt x="0" y="27760"/>
                    <a:pt x="3980" y="18151"/>
                    <a:pt x="11065" y="11065"/>
                  </a:cubicBezTo>
                  <a:cubicBezTo>
                    <a:pt x="18151" y="3980"/>
                    <a:pt x="27760" y="0"/>
                    <a:pt x="37780" y="0"/>
                  </a:cubicBezTo>
                  <a:close/>
                </a:path>
              </a:pathLst>
            </a:custGeom>
            <a:solidFill>
              <a:srgbClr val="8EE5F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33666" cy="72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86574" y="3356877"/>
            <a:ext cx="6967355" cy="2511049"/>
            <a:chOff x="0" y="0"/>
            <a:chExt cx="1933666" cy="69689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3666" cy="696897"/>
            </a:xfrm>
            <a:custGeom>
              <a:avLst/>
              <a:gdLst/>
              <a:ahLst/>
              <a:cxnLst/>
              <a:rect l="l" t="t" r="r" b="b"/>
              <a:pathLst>
                <a:path w="1933666" h="696897">
                  <a:moveTo>
                    <a:pt x="37780" y="0"/>
                  </a:moveTo>
                  <a:lnTo>
                    <a:pt x="1895886" y="0"/>
                  </a:lnTo>
                  <a:cubicBezTo>
                    <a:pt x="1916751" y="0"/>
                    <a:pt x="1933666" y="16915"/>
                    <a:pt x="1933666" y="37780"/>
                  </a:cubicBezTo>
                  <a:lnTo>
                    <a:pt x="1933666" y="659117"/>
                  </a:lnTo>
                  <a:cubicBezTo>
                    <a:pt x="1933666" y="669137"/>
                    <a:pt x="1929685" y="678747"/>
                    <a:pt x="1922600" y="685832"/>
                  </a:cubicBezTo>
                  <a:cubicBezTo>
                    <a:pt x="1915515" y="692917"/>
                    <a:pt x="1905906" y="696897"/>
                    <a:pt x="1895886" y="696897"/>
                  </a:cubicBezTo>
                  <a:lnTo>
                    <a:pt x="37780" y="696897"/>
                  </a:lnTo>
                  <a:cubicBezTo>
                    <a:pt x="16915" y="696897"/>
                    <a:pt x="0" y="679983"/>
                    <a:pt x="0" y="659117"/>
                  </a:cubicBezTo>
                  <a:lnTo>
                    <a:pt x="0" y="37780"/>
                  </a:lnTo>
                  <a:cubicBezTo>
                    <a:pt x="0" y="27760"/>
                    <a:pt x="3980" y="18151"/>
                    <a:pt x="11065" y="11065"/>
                  </a:cubicBezTo>
                  <a:cubicBezTo>
                    <a:pt x="18151" y="3980"/>
                    <a:pt x="27760" y="0"/>
                    <a:pt x="37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933666" cy="72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7028" y="2877031"/>
            <a:ext cx="1489127" cy="1279718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100000"/>
                  </a:srgbClr>
                </a:gs>
                <a:gs pos="50000">
                  <a:srgbClr val="1B70E1">
                    <a:alpha val="100000"/>
                  </a:srgbClr>
                </a:gs>
                <a:gs pos="100000">
                  <a:srgbClr val="1B70E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41949" y="6602625"/>
            <a:ext cx="6967355" cy="2511049"/>
            <a:chOff x="0" y="0"/>
            <a:chExt cx="1933666" cy="6968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3666" cy="696897"/>
            </a:xfrm>
            <a:custGeom>
              <a:avLst/>
              <a:gdLst/>
              <a:ahLst/>
              <a:cxnLst/>
              <a:rect l="l" t="t" r="r" b="b"/>
              <a:pathLst>
                <a:path w="1933666" h="696897">
                  <a:moveTo>
                    <a:pt x="37780" y="0"/>
                  </a:moveTo>
                  <a:lnTo>
                    <a:pt x="1895886" y="0"/>
                  </a:lnTo>
                  <a:cubicBezTo>
                    <a:pt x="1916751" y="0"/>
                    <a:pt x="1933666" y="16915"/>
                    <a:pt x="1933666" y="37780"/>
                  </a:cubicBezTo>
                  <a:lnTo>
                    <a:pt x="1933666" y="659117"/>
                  </a:lnTo>
                  <a:cubicBezTo>
                    <a:pt x="1933666" y="669137"/>
                    <a:pt x="1929685" y="678747"/>
                    <a:pt x="1922600" y="685832"/>
                  </a:cubicBezTo>
                  <a:cubicBezTo>
                    <a:pt x="1915515" y="692917"/>
                    <a:pt x="1905906" y="696897"/>
                    <a:pt x="1895886" y="696897"/>
                  </a:cubicBezTo>
                  <a:lnTo>
                    <a:pt x="37780" y="696897"/>
                  </a:lnTo>
                  <a:cubicBezTo>
                    <a:pt x="16915" y="696897"/>
                    <a:pt x="0" y="679983"/>
                    <a:pt x="0" y="659117"/>
                  </a:cubicBezTo>
                  <a:lnTo>
                    <a:pt x="0" y="37780"/>
                  </a:lnTo>
                  <a:cubicBezTo>
                    <a:pt x="0" y="27760"/>
                    <a:pt x="3980" y="18151"/>
                    <a:pt x="11065" y="11065"/>
                  </a:cubicBezTo>
                  <a:cubicBezTo>
                    <a:pt x="18151" y="3980"/>
                    <a:pt x="27760" y="0"/>
                    <a:pt x="37780" y="0"/>
                  </a:cubicBezTo>
                  <a:close/>
                </a:path>
              </a:pathLst>
            </a:custGeom>
            <a:solidFill>
              <a:srgbClr val="8EE5F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933666" cy="72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86574" y="6747251"/>
            <a:ext cx="6967355" cy="2511049"/>
            <a:chOff x="0" y="0"/>
            <a:chExt cx="1933666" cy="6968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33666" cy="696897"/>
            </a:xfrm>
            <a:custGeom>
              <a:avLst/>
              <a:gdLst/>
              <a:ahLst/>
              <a:cxnLst/>
              <a:rect l="l" t="t" r="r" b="b"/>
              <a:pathLst>
                <a:path w="1933666" h="696897">
                  <a:moveTo>
                    <a:pt x="37780" y="0"/>
                  </a:moveTo>
                  <a:lnTo>
                    <a:pt x="1895886" y="0"/>
                  </a:lnTo>
                  <a:cubicBezTo>
                    <a:pt x="1916751" y="0"/>
                    <a:pt x="1933666" y="16915"/>
                    <a:pt x="1933666" y="37780"/>
                  </a:cubicBezTo>
                  <a:lnTo>
                    <a:pt x="1933666" y="659117"/>
                  </a:lnTo>
                  <a:cubicBezTo>
                    <a:pt x="1933666" y="669137"/>
                    <a:pt x="1929685" y="678747"/>
                    <a:pt x="1922600" y="685832"/>
                  </a:cubicBezTo>
                  <a:cubicBezTo>
                    <a:pt x="1915515" y="692917"/>
                    <a:pt x="1905906" y="696897"/>
                    <a:pt x="1895886" y="696897"/>
                  </a:cubicBezTo>
                  <a:lnTo>
                    <a:pt x="37780" y="696897"/>
                  </a:lnTo>
                  <a:cubicBezTo>
                    <a:pt x="16915" y="696897"/>
                    <a:pt x="0" y="679983"/>
                    <a:pt x="0" y="659117"/>
                  </a:cubicBezTo>
                  <a:lnTo>
                    <a:pt x="0" y="37780"/>
                  </a:lnTo>
                  <a:cubicBezTo>
                    <a:pt x="0" y="27760"/>
                    <a:pt x="3980" y="18151"/>
                    <a:pt x="11065" y="11065"/>
                  </a:cubicBezTo>
                  <a:cubicBezTo>
                    <a:pt x="18151" y="3980"/>
                    <a:pt x="27760" y="0"/>
                    <a:pt x="37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933666" cy="72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67028" y="6267405"/>
            <a:ext cx="1489127" cy="1279718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100000"/>
                  </a:srgbClr>
                </a:gs>
                <a:gs pos="50000">
                  <a:srgbClr val="1B70E1">
                    <a:alpha val="100000"/>
                  </a:srgbClr>
                </a:gs>
                <a:gs pos="100000">
                  <a:srgbClr val="1B70E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808992" y="3212251"/>
            <a:ext cx="6967355" cy="2511049"/>
            <a:chOff x="0" y="0"/>
            <a:chExt cx="1933666" cy="69689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33666" cy="696897"/>
            </a:xfrm>
            <a:custGeom>
              <a:avLst/>
              <a:gdLst/>
              <a:ahLst/>
              <a:cxnLst/>
              <a:rect l="l" t="t" r="r" b="b"/>
              <a:pathLst>
                <a:path w="1933666" h="696897">
                  <a:moveTo>
                    <a:pt x="37780" y="0"/>
                  </a:moveTo>
                  <a:lnTo>
                    <a:pt x="1895886" y="0"/>
                  </a:lnTo>
                  <a:cubicBezTo>
                    <a:pt x="1916751" y="0"/>
                    <a:pt x="1933666" y="16915"/>
                    <a:pt x="1933666" y="37780"/>
                  </a:cubicBezTo>
                  <a:lnTo>
                    <a:pt x="1933666" y="659117"/>
                  </a:lnTo>
                  <a:cubicBezTo>
                    <a:pt x="1933666" y="669137"/>
                    <a:pt x="1929685" y="678747"/>
                    <a:pt x="1922600" y="685832"/>
                  </a:cubicBezTo>
                  <a:cubicBezTo>
                    <a:pt x="1915515" y="692917"/>
                    <a:pt x="1905906" y="696897"/>
                    <a:pt x="1895886" y="696897"/>
                  </a:cubicBezTo>
                  <a:lnTo>
                    <a:pt x="37780" y="696897"/>
                  </a:lnTo>
                  <a:cubicBezTo>
                    <a:pt x="16915" y="696897"/>
                    <a:pt x="0" y="679983"/>
                    <a:pt x="0" y="659117"/>
                  </a:cubicBezTo>
                  <a:lnTo>
                    <a:pt x="0" y="37780"/>
                  </a:lnTo>
                  <a:cubicBezTo>
                    <a:pt x="0" y="27760"/>
                    <a:pt x="3980" y="18151"/>
                    <a:pt x="11065" y="11065"/>
                  </a:cubicBezTo>
                  <a:cubicBezTo>
                    <a:pt x="18151" y="3980"/>
                    <a:pt x="27760" y="0"/>
                    <a:pt x="37780" y="0"/>
                  </a:cubicBezTo>
                  <a:close/>
                </a:path>
              </a:pathLst>
            </a:custGeom>
            <a:solidFill>
              <a:srgbClr val="8EE5F5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933666" cy="72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953617" y="3356877"/>
            <a:ext cx="6967355" cy="2511049"/>
            <a:chOff x="0" y="0"/>
            <a:chExt cx="1933666" cy="69689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33666" cy="696897"/>
            </a:xfrm>
            <a:custGeom>
              <a:avLst/>
              <a:gdLst/>
              <a:ahLst/>
              <a:cxnLst/>
              <a:rect l="l" t="t" r="r" b="b"/>
              <a:pathLst>
                <a:path w="1933666" h="696897">
                  <a:moveTo>
                    <a:pt x="37780" y="0"/>
                  </a:moveTo>
                  <a:lnTo>
                    <a:pt x="1895886" y="0"/>
                  </a:lnTo>
                  <a:cubicBezTo>
                    <a:pt x="1916751" y="0"/>
                    <a:pt x="1933666" y="16915"/>
                    <a:pt x="1933666" y="37780"/>
                  </a:cubicBezTo>
                  <a:lnTo>
                    <a:pt x="1933666" y="659117"/>
                  </a:lnTo>
                  <a:cubicBezTo>
                    <a:pt x="1933666" y="669137"/>
                    <a:pt x="1929685" y="678747"/>
                    <a:pt x="1922600" y="685832"/>
                  </a:cubicBezTo>
                  <a:cubicBezTo>
                    <a:pt x="1915515" y="692917"/>
                    <a:pt x="1905906" y="696897"/>
                    <a:pt x="1895886" y="696897"/>
                  </a:cubicBezTo>
                  <a:lnTo>
                    <a:pt x="37780" y="696897"/>
                  </a:lnTo>
                  <a:cubicBezTo>
                    <a:pt x="16915" y="696897"/>
                    <a:pt x="0" y="679983"/>
                    <a:pt x="0" y="659117"/>
                  </a:cubicBezTo>
                  <a:lnTo>
                    <a:pt x="0" y="37780"/>
                  </a:lnTo>
                  <a:cubicBezTo>
                    <a:pt x="0" y="27760"/>
                    <a:pt x="3980" y="18151"/>
                    <a:pt x="11065" y="11065"/>
                  </a:cubicBezTo>
                  <a:cubicBezTo>
                    <a:pt x="18151" y="3980"/>
                    <a:pt x="27760" y="0"/>
                    <a:pt x="37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933666" cy="72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923197" y="3731000"/>
            <a:ext cx="5752023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5400">
                <a:solidFill>
                  <a:srgbClr val="000000"/>
                </a:solidFill>
                <a:ea typeface="Open Sans"/>
                <a:cs typeface="Arial" panose="020B0604020202020204" pitchFamily="34" charset="0"/>
                <a:sym typeface="Open Sans"/>
              </a:rPr>
              <a:t>Cấu hình và xây dựng chương trình</a:t>
            </a:r>
            <a:endParaRPr lang="en-US" sz="540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9434070" y="2877031"/>
            <a:ext cx="1489127" cy="1279718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100000"/>
                  </a:srgbClr>
                </a:gs>
                <a:gs pos="50000">
                  <a:srgbClr val="1B70E1">
                    <a:alpha val="100000"/>
                  </a:srgbClr>
                </a:gs>
                <a:gs pos="100000">
                  <a:srgbClr val="1B70E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33" name="TextBox 33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808992" y="6386896"/>
            <a:ext cx="6967355" cy="2511049"/>
            <a:chOff x="0" y="0"/>
            <a:chExt cx="1933666" cy="69689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933666" cy="696897"/>
            </a:xfrm>
            <a:custGeom>
              <a:avLst/>
              <a:gdLst/>
              <a:ahLst/>
              <a:cxnLst/>
              <a:rect l="l" t="t" r="r" b="b"/>
              <a:pathLst>
                <a:path w="1933666" h="696897">
                  <a:moveTo>
                    <a:pt x="37780" y="0"/>
                  </a:moveTo>
                  <a:lnTo>
                    <a:pt x="1895886" y="0"/>
                  </a:lnTo>
                  <a:cubicBezTo>
                    <a:pt x="1916751" y="0"/>
                    <a:pt x="1933666" y="16915"/>
                    <a:pt x="1933666" y="37780"/>
                  </a:cubicBezTo>
                  <a:lnTo>
                    <a:pt x="1933666" y="659117"/>
                  </a:lnTo>
                  <a:cubicBezTo>
                    <a:pt x="1933666" y="669137"/>
                    <a:pt x="1929685" y="678747"/>
                    <a:pt x="1922600" y="685832"/>
                  </a:cubicBezTo>
                  <a:cubicBezTo>
                    <a:pt x="1915515" y="692917"/>
                    <a:pt x="1905906" y="696897"/>
                    <a:pt x="1895886" y="696897"/>
                  </a:cubicBezTo>
                  <a:lnTo>
                    <a:pt x="37780" y="696897"/>
                  </a:lnTo>
                  <a:cubicBezTo>
                    <a:pt x="16915" y="696897"/>
                    <a:pt x="0" y="679983"/>
                    <a:pt x="0" y="659117"/>
                  </a:cubicBezTo>
                  <a:lnTo>
                    <a:pt x="0" y="37780"/>
                  </a:lnTo>
                  <a:cubicBezTo>
                    <a:pt x="0" y="27760"/>
                    <a:pt x="3980" y="18151"/>
                    <a:pt x="11065" y="11065"/>
                  </a:cubicBezTo>
                  <a:cubicBezTo>
                    <a:pt x="18151" y="3980"/>
                    <a:pt x="27760" y="0"/>
                    <a:pt x="37780" y="0"/>
                  </a:cubicBezTo>
                  <a:close/>
                </a:path>
              </a:pathLst>
            </a:custGeom>
            <a:solidFill>
              <a:srgbClr val="8EE5F5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1933666" cy="72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953617" y="6531522"/>
            <a:ext cx="6967355" cy="2511049"/>
            <a:chOff x="0" y="0"/>
            <a:chExt cx="1933666" cy="69689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33666" cy="696897"/>
            </a:xfrm>
            <a:custGeom>
              <a:avLst/>
              <a:gdLst/>
              <a:ahLst/>
              <a:cxnLst/>
              <a:rect l="l" t="t" r="r" b="b"/>
              <a:pathLst>
                <a:path w="1933666" h="696897">
                  <a:moveTo>
                    <a:pt x="37780" y="0"/>
                  </a:moveTo>
                  <a:lnTo>
                    <a:pt x="1895886" y="0"/>
                  </a:lnTo>
                  <a:cubicBezTo>
                    <a:pt x="1916751" y="0"/>
                    <a:pt x="1933666" y="16915"/>
                    <a:pt x="1933666" y="37780"/>
                  </a:cubicBezTo>
                  <a:lnTo>
                    <a:pt x="1933666" y="659117"/>
                  </a:lnTo>
                  <a:cubicBezTo>
                    <a:pt x="1933666" y="669137"/>
                    <a:pt x="1929685" y="678747"/>
                    <a:pt x="1922600" y="685832"/>
                  </a:cubicBezTo>
                  <a:cubicBezTo>
                    <a:pt x="1915515" y="692917"/>
                    <a:pt x="1905906" y="696897"/>
                    <a:pt x="1895886" y="696897"/>
                  </a:cubicBezTo>
                  <a:lnTo>
                    <a:pt x="37780" y="696897"/>
                  </a:lnTo>
                  <a:cubicBezTo>
                    <a:pt x="16915" y="696897"/>
                    <a:pt x="0" y="679983"/>
                    <a:pt x="0" y="659117"/>
                  </a:cubicBezTo>
                  <a:lnTo>
                    <a:pt x="0" y="37780"/>
                  </a:lnTo>
                  <a:cubicBezTo>
                    <a:pt x="0" y="27760"/>
                    <a:pt x="3980" y="18151"/>
                    <a:pt x="11065" y="11065"/>
                  </a:cubicBezTo>
                  <a:cubicBezTo>
                    <a:pt x="18151" y="3980"/>
                    <a:pt x="27760" y="0"/>
                    <a:pt x="37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933666" cy="725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434070" y="6051676"/>
            <a:ext cx="1489127" cy="1279718"/>
            <a:chOff x="0" y="0"/>
            <a:chExt cx="812800" cy="6985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100000"/>
                  </a:srgbClr>
                </a:gs>
                <a:gs pos="50000">
                  <a:srgbClr val="1B70E1">
                    <a:alpha val="100000"/>
                  </a:srgbClr>
                </a:gs>
                <a:gs pos="100000">
                  <a:srgbClr val="1B70E1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3" name="TextBox 43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Freeform 48"/>
          <p:cNvSpPr/>
          <p:nvPr/>
        </p:nvSpPr>
        <p:spPr>
          <a:xfrm>
            <a:off x="-523603" y="454686"/>
            <a:ext cx="1309605" cy="3702064"/>
          </a:xfrm>
          <a:custGeom>
            <a:avLst/>
            <a:gdLst/>
            <a:ahLst/>
            <a:cxnLst/>
            <a:rect l="l" t="t" r="r" b="b"/>
            <a:pathLst>
              <a:path w="1309605" h="3702064">
                <a:moveTo>
                  <a:pt x="0" y="0"/>
                </a:moveTo>
                <a:lnTo>
                  <a:pt x="1309606" y="0"/>
                </a:lnTo>
                <a:lnTo>
                  <a:pt x="1309606" y="3702064"/>
                </a:lnTo>
                <a:lnTo>
                  <a:pt x="0" y="3702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9" name="TextBox 49"/>
          <p:cNvSpPr txBox="1"/>
          <p:nvPr/>
        </p:nvSpPr>
        <p:spPr>
          <a:xfrm>
            <a:off x="2590777" y="3648543"/>
            <a:ext cx="626315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Giới thiệu về cảm biến H3001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002437" y="537891"/>
            <a:ext cx="828312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4"/>
              </a:lnSpc>
            </a:pPr>
            <a:r>
              <a:rPr lang="en-US" sz="9467" smtClean="0">
                <a:solidFill>
                  <a:srgbClr val="FFFFF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NỘI DUNG</a:t>
            </a:r>
            <a:endParaRPr lang="en-US" sz="9467">
              <a:solidFill>
                <a:srgbClr val="FFFFF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sp>
        <p:nvSpPr>
          <p:cNvPr id="52" name="Freeform 52"/>
          <p:cNvSpPr/>
          <p:nvPr/>
        </p:nvSpPr>
        <p:spPr>
          <a:xfrm>
            <a:off x="17633197" y="6462202"/>
            <a:ext cx="1309605" cy="3702064"/>
          </a:xfrm>
          <a:custGeom>
            <a:avLst/>
            <a:gdLst/>
            <a:ahLst/>
            <a:cxnLst/>
            <a:rect l="l" t="t" r="r" b="b"/>
            <a:pathLst>
              <a:path w="1309605" h="3702064">
                <a:moveTo>
                  <a:pt x="0" y="0"/>
                </a:moveTo>
                <a:lnTo>
                  <a:pt x="1309606" y="0"/>
                </a:lnTo>
                <a:lnTo>
                  <a:pt x="1309606" y="3702064"/>
                </a:lnTo>
                <a:lnTo>
                  <a:pt x="0" y="3702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52"/>
          <p:cNvSpPr txBox="1"/>
          <p:nvPr/>
        </p:nvSpPr>
        <p:spPr>
          <a:xfrm>
            <a:off x="1809801" y="2906789"/>
            <a:ext cx="6798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smtClean="0"/>
              <a:t>1</a:t>
            </a:r>
            <a:endParaRPr lang="en-US" sz="6600"/>
          </a:p>
        </p:txBody>
      </p:sp>
      <p:sp>
        <p:nvSpPr>
          <p:cNvPr id="57" name="TextBox 56"/>
          <p:cNvSpPr txBox="1"/>
          <p:nvPr/>
        </p:nvSpPr>
        <p:spPr>
          <a:xfrm>
            <a:off x="9871047" y="6111361"/>
            <a:ext cx="6798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4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802979" y="6338560"/>
            <a:ext cx="6798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3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880965" y="2917791"/>
            <a:ext cx="6798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/>
              <a:t>2</a:t>
            </a:r>
          </a:p>
        </p:txBody>
      </p:sp>
      <p:sp>
        <p:nvSpPr>
          <p:cNvPr id="60" name="TextBox 30"/>
          <p:cNvSpPr txBox="1"/>
          <p:nvPr/>
        </p:nvSpPr>
        <p:spPr>
          <a:xfrm>
            <a:off x="12391351" y="7320067"/>
            <a:ext cx="575202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smtClean="0">
                <a:solidFill>
                  <a:srgbClr val="000000"/>
                </a:solidFill>
                <a:ea typeface="Open Sans"/>
                <a:cs typeface="Arial" panose="020B0604020202020204" pitchFamily="34" charset="0"/>
                <a:sym typeface="Open Sans"/>
              </a:rPr>
              <a:t>Bài tập</a:t>
            </a:r>
            <a:endParaRPr lang="en-US" sz="540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sp>
        <p:nvSpPr>
          <p:cNvPr id="61" name="TextBox 30"/>
          <p:cNvSpPr txBox="1"/>
          <p:nvPr/>
        </p:nvSpPr>
        <p:spPr>
          <a:xfrm>
            <a:off x="2687972" y="7115605"/>
            <a:ext cx="5752023" cy="166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5400">
                <a:solidFill>
                  <a:srgbClr val="000000"/>
                </a:solidFill>
                <a:ea typeface="Open Sans"/>
                <a:cs typeface="Arial" panose="020B0604020202020204" pitchFamily="34" charset="0"/>
                <a:sym typeface="Open Sans"/>
              </a:rPr>
              <a:t>Demo kết quả đọc cảm biến</a:t>
            </a:r>
            <a:endParaRPr lang="en-US" sz="5400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29789" y="1365903"/>
            <a:ext cx="6733218" cy="5830663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r="-1494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48992" y="4443611"/>
            <a:ext cx="6406877" cy="550591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85821" y="-1886632"/>
            <a:ext cx="6733218" cy="5830663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26" r="-1492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77491" y="816586"/>
            <a:ext cx="7279133" cy="5155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98"/>
              </a:lnSpc>
            </a:pPr>
            <a:r>
              <a:rPr lang="en-US" sz="96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3</a:t>
            </a:r>
            <a:r>
              <a:rPr lang="en-US" sz="96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. </a:t>
            </a:r>
            <a:r>
              <a:rPr lang="vi-VN" sz="9600">
                <a:solidFill>
                  <a:srgbClr val="2970AF"/>
                </a:solidFill>
                <a:ea typeface="Chau Philomene"/>
                <a:cs typeface="Arial" panose="020B0604020202020204" pitchFamily="34" charset="0"/>
                <a:sym typeface="Chau Philomene"/>
              </a:rPr>
              <a:t>Demo kết quả đọc cảm </a:t>
            </a:r>
            <a:r>
              <a:rPr lang="vi-VN" sz="9600" smtClean="0">
                <a:solidFill>
                  <a:srgbClr val="2970AF"/>
                </a:solidFill>
                <a:ea typeface="Chau Philomene"/>
                <a:cs typeface="Arial" panose="020B0604020202020204" pitchFamily="34" charset="0"/>
                <a:sym typeface="Chau Philomene"/>
              </a:rPr>
              <a:t>biến</a:t>
            </a:r>
            <a:endParaRPr lang="vi-VN" sz="9600">
              <a:solidFill>
                <a:srgbClr val="2970AF"/>
              </a:solidFill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8556624" y="-4775587"/>
            <a:ext cx="6479547" cy="5568361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2"/>
          <p:cNvGrpSpPr/>
          <p:nvPr/>
        </p:nvGrpSpPr>
        <p:grpSpPr>
          <a:xfrm>
            <a:off x="1878488" y="6129103"/>
            <a:ext cx="6080536" cy="5225461"/>
            <a:chOff x="0" y="0"/>
            <a:chExt cx="812800" cy="698500"/>
          </a:xfrm>
        </p:grpSpPr>
        <p:sp>
          <p:nvSpPr>
            <p:cNvPr id="30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40000"/>
                  </a:srgbClr>
                </a:gs>
                <a:gs pos="50000">
                  <a:srgbClr val="1B70E1">
                    <a:alpha val="40000"/>
                  </a:srgbClr>
                </a:gs>
                <a:gs pos="100000">
                  <a:srgbClr val="1B70E1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31" name="TextBox 2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27"/>
          <p:cNvGrpSpPr/>
          <p:nvPr/>
        </p:nvGrpSpPr>
        <p:grpSpPr>
          <a:xfrm>
            <a:off x="973896" y="6210300"/>
            <a:ext cx="6087287" cy="5271316"/>
            <a:chOff x="0" y="0"/>
            <a:chExt cx="4282440" cy="3708400"/>
          </a:xfrm>
        </p:grpSpPr>
        <p:sp>
          <p:nvSpPr>
            <p:cNvPr id="33" name="Freeform 2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5727" r="-15727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56600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00200" y="36963"/>
            <a:ext cx="15526615" cy="123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2.2. </a:t>
            </a:r>
            <a:r>
              <a:rPr lang="vi-VN" sz="6000">
                <a:solidFill>
                  <a:srgbClr val="2970AF"/>
                </a:solidFill>
                <a:ea typeface="Chau Philomene"/>
                <a:cs typeface="Arial" panose="020B0604020202020204" pitchFamily="34" charset="0"/>
                <a:sym typeface="Chau Philomene"/>
              </a:rPr>
              <a:t>Demo kết quả đọc </a:t>
            </a:r>
            <a:r>
              <a:rPr lang="vi-VN" sz="6000">
                <a:solidFill>
                  <a:srgbClr val="2970AF"/>
                </a:solidFill>
                <a:ea typeface="Chau Philomene"/>
                <a:cs typeface="Arial" panose="020B0604020202020204" pitchFamily="34" charset="0"/>
                <a:sym typeface="Chau Philomene"/>
              </a:rPr>
              <a:t>cảm </a:t>
            </a:r>
            <a:r>
              <a:rPr lang="vi-VN" sz="6000" smtClean="0">
                <a:solidFill>
                  <a:srgbClr val="2970AF"/>
                </a:solidFill>
                <a:ea typeface="Chau Philomene"/>
                <a:cs typeface="Arial" panose="020B0604020202020204" pitchFamily="34" charset="0"/>
                <a:sym typeface="Chau Philomene"/>
              </a:rPr>
              <a:t>biến</a:t>
            </a:r>
            <a:r>
              <a:rPr lang="en-US" sz="60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:</a:t>
            </a:r>
            <a:endParaRPr lang="en-US" sz="6000">
              <a:solidFill>
                <a:srgbClr val="2970A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492" y="2095500"/>
            <a:ext cx="14063016" cy="770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52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00200" y="36963"/>
            <a:ext cx="15526615" cy="123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2.2. </a:t>
            </a:r>
            <a:r>
              <a:rPr lang="vi-VN" sz="6000">
                <a:solidFill>
                  <a:srgbClr val="2970AF"/>
                </a:solidFill>
                <a:ea typeface="Chau Philomene"/>
                <a:cs typeface="Arial" panose="020B0604020202020204" pitchFamily="34" charset="0"/>
                <a:sym typeface="Chau Philomene"/>
              </a:rPr>
              <a:t>Demo kết quả đọc </a:t>
            </a:r>
            <a:r>
              <a:rPr lang="vi-VN" sz="6000">
                <a:solidFill>
                  <a:srgbClr val="2970AF"/>
                </a:solidFill>
                <a:ea typeface="Chau Philomene"/>
                <a:cs typeface="Arial" panose="020B0604020202020204" pitchFamily="34" charset="0"/>
                <a:sym typeface="Chau Philomene"/>
              </a:rPr>
              <a:t>cảm </a:t>
            </a:r>
            <a:r>
              <a:rPr lang="vi-VN" sz="6000" smtClean="0">
                <a:solidFill>
                  <a:srgbClr val="2970AF"/>
                </a:solidFill>
                <a:ea typeface="Chau Philomene"/>
                <a:cs typeface="Arial" panose="020B0604020202020204" pitchFamily="34" charset="0"/>
                <a:sym typeface="Chau Philomene"/>
              </a:rPr>
              <a:t>biến</a:t>
            </a:r>
            <a:r>
              <a:rPr lang="en-US" sz="60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:</a:t>
            </a:r>
            <a:endParaRPr lang="en-US" sz="6000">
              <a:solidFill>
                <a:srgbClr val="2970A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51" y="1790700"/>
            <a:ext cx="14626298" cy="76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17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81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29789" y="1365903"/>
            <a:ext cx="6733218" cy="5830663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r="-1494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48992" y="4443611"/>
            <a:ext cx="6406877" cy="550591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85821" y="-1886632"/>
            <a:ext cx="6733218" cy="5830663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26" r="-1492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447800" y="2251317"/>
            <a:ext cx="7279133" cy="1569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98"/>
              </a:lnSpc>
            </a:pPr>
            <a:r>
              <a:rPr lang="en-US" sz="96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4. </a:t>
            </a:r>
            <a:r>
              <a:rPr lang="vi-VN" sz="9600">
                <a:solidFill>
                  <a:srgbClr val="2970AF"/>
                </a:solidFill>
                <a:ea typeface="Chau Philomene"/>
                <a:cs typeface="Arial" panose="020B0604020202020204" pitchFamily="34" charset="0"/>
                <a:sym typeface="Chau Philomene"/>
              </a:rPr>
              <a:t>Bài tập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556624" y="-4775587"/>
            <a:ext cx="6479547" cy="5568361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2"/>
          <p:cNvGrpSpPr/>
          <p:nvPr/>
        </p:nvGrpSpPr>
        <p:grpSpPr>
          <a:xfrm>
            <a:off x="1878488" y="6129103"/>
            <a:ext cx="6080536" cy="5225461"/>
            <a:chOff x="0" y="0"/>
            <a:chExt cx="812800" cy="698500"/>
          </a:xfrm>
        </p:grpSpPr>
        <p:sp>
          <p:nvSpPr>
            <p:cNvPr id="30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40000"/>
                  </a:srgbClr>
                </a:gs>
                <a:gs pos="50000">
                  <a:srgbClr val="1B70E1">
                    <a:alpha val="40000"/>
                  </a:srgbClr>
                </a:gs>
                <a:gs pos="100000">
                  <a:srgbClr val="1B70E1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31" name="TextBox 2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27"/>
          <p:cNvGrpSpPr/>
          <p:nvPr/>
        </p:nvGrpSpPr>
        <p:grpSpPr>
          <a:xfrm>
            <a:off x="973896" y="6210300"/>
            <a:ext cx="6087287" cy="5271316"/>
            <a:chOff x="0" y="0"/>
            <a:chExt cx="4282440" cy="3708400"/>
          </a:xfrm>
        </p:grpSpPr>
        <p:sp>
          <p:nvSpPr>
            <p:cNvPr id="33" name="Freeform 2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5727" r="-15727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50138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76961" y="826945"/>
            <a:ext cx="15955971" cy="4567540"/>
            <a:chOff x="0" y="0"/>
            <a:chExt cx="2791520" cy="7990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91520" cy="799098"/>
            </a:xfrm>
            <a:custGeom>
              <a:avLst/>
              <a:gdLst/>
              <a:ahLst/>
              <a:cxnLst/>
              <a:rect l="l" t="t" r="r" b="b"/>
              <a:pathLst>
                <a:path w="2791520" h="799098">
                  <a:moveTo>
                    <a:pt x="2791520" y="399549"/>
                  </a:moveTo>
                  <a:lnTo>
                    <a:pt x="2588320" y="799098"/>
                  </a:lnTo>
                  <a:lnTo>
                    <a:pt x="203200" y="799098"/>
                  </a:lnTo>
                  <a:lnTo>
                    <a:pt x="0" y="399549"/>
                  </a:lnTo>
                  <a:lnTo>
                    <a:pt x="203200" y="0"/>
                  </a:lnTo>
                  <a:lnTo>
                    <a:pt x="2588320" y="0"/>
                  </a:lnTo>
                  <a:lnTo>
                    <a:pt x="2791520" y="399549"/>
                  </a:lnTo>
                  <a:close/>
                </a:path>
              </a:pathLst>
            </a:custGeom>
            <a:solidFill>
              <a:srgbClr val="8EE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2562920" cy="827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5746" y="436586"/>
            <a:ext cx="5038833" cy="1949730"/>
            <a:chOff x="0" y="0"/>
            <a:chExt cx="2830213" cy="10951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0213" cy="1095125"/>
            </a:xfrm>
            <a:custGeom>
              <a:avLst/>
              <a:gdLst/>
              <a:ahLst/>
              <a:cxnLst/>
              <a:rect l="l" t="t" r="r" b="b"/>
              <a:pathLst>
                <a:path w="2830213" h="1095125">
                  <a:moveTo>
                    <a:pt x="2830213" y="547562"/>
                  </a:moveTo>
                  <a:lnTo>
                    <a:pt x="2627013" y="1095125"/>
                  </a:lnTo>
                  <a:lnTo>
                    <a:pt x="203200" y="1095125"/>
                  </a:lnTo>
                  <a:lnTo>
                    <a:pt x="0" y="547562"/>
                  </a:lnTo>
                  <a:lnTo>
                    <a:pt x="203200" y="0"/>
                  </a:lnTo>
                  <a:lnTo>
                    <a:pt x="2627013" y="0"/>
                  </a:lnTo>
                  <a:lnTo>
                    <a:pt x="2830213" y="547562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100000"/>
                  </a:srgbClr>
                </a:gs>
                <a:gs pos="100000">
                  <a:srgbClr val="9CF4F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28575"/>
              <a:ext cx="2601613" cy="112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199379" y="920642"/>
            <a:ext cx="4291567" cy="121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4"/>
              </a:lnSpc>
            </a:pPr>
            <a:r>
              <a:rPr lang="en-US" sz="9467" smtClean="0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BT 1</a:t>
            </a:r>
            <a:endParaRPr lang="en-US" sz="9467">
              <a:solidFill>
                <a:srgbClr val="FFFFFF"/>
              </a:solidFill>
              <a:latin typeface="Chau Philomene"/>
              <a:ea typeface="Chau Philomene"/>
              <a:cs typeface="Chau Philomene"/>
              <a:sym typeface="Chau Philomen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4915" y="2609136"/>
            <a:ext cx="11906431" cy="176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3"/>
              </a:lnSpc>
            </a:pPr>
            <a:r>
              <a:rPr lang="en-US" sz="3252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Hãy sử dụng giá trị của cảm biến điều khiển đèn led:</a:t>
            </a:r>
            <a:br>
              <a:rPr lang="en-US" sz="3252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3252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eCO2 lớn hơn một ngưỡng (tự thiết lập) sẽ bật tắt đèn led màu đỏ. </a:t>
            </a:r>
            <a:endParaRPr lang="en-US" sz="325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3345163" y="5975510"/>
            <a:ext cx="15955971" cy="4567540"/>
            <a:chOff x="0" y="0"/>
            <a:chExt cx="2791520" cy="7990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91520" cy="799098"/>
            </a:xfrm>
            <a:custGeom>
              <a:avLst/>
              <a:gdLst/>
              <a:ahLst/>
              <a:cxnLst/>
              <a:rect l="l" t="t" r="r" b="b"/>
              <a:pathLst>
                <a:path w="2791520" h="799098">
                  <a:moveTo>
                    <a:pt x="2791520" y="399549"/>
                  </a:moveTo>
                  <a:lnTo>
                    <a:pt x="2588320" y="799098"/>
                  </a:lnTo>
                  <a:lnTo>
                    <a:pt x="203200" y="799098"/>
                  </a:lnTo>
                  <a:lnTo>
                    <a:pt x="0" y="399549"/>
                  </a:lnTo>
                  <a:lnTo>
                    <a:pt x="203200" y="0"/>
                  </a:lnTo>
                  <a:lnTo>
                    <a:pt x="2588320" y="0"/>
                  </a:lnTo>
                  <a:lnTo>
                    <a:pt x="2791520" y="399549"/>
                  </a:lnTo>
                  <a:close/>
                </a:path>
              </a:pathLst>
            </a:custGeom>
            <a:solidFill>
              <a:srgbClr val="8EE5F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14300" y="-28575"/>
              <a:ext cx="2562920" cy="827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59593" y="5297057"/>
            <a:ext cx="5038833" cy="1949730"/>
            <a:chOff x="0" y="0"/>
            <a:chExt cx="2830213" cy="10951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30213" cy="1095125"/>
            </a:xfrm>
            <a:custGeom>
              <a:avLst/>
              <a:gdLst/>
              <a:ahLst/>
              <a:cxnLst/>
              <a:rect l="l" t="t" r="r" b="b"/>
              <a:pathLst>
                <a:path w="2830213" h="1095125">
                  <a:moveTo>
                    <a:pt x="2830213" y="547562"/>
                  </a:moveTo>
                  <a:lnTo>
                    <a:pt x="2627013" y="1095125"/>
                  </a:lnTo>
                  <a:lnTo>
                    <a:pt x="203200" y="1095125"/>
                  </a:lnTo>
                  <a:lnTo>
                    <a:pt x="0" y="547562"/>
                  </a:lnTo>
                  <a:lnTo>
                    <a:pt x="203200" y="0"/>
                  </a:lnTo>
                  <a:lnTo>
                    <a:pt x="2627013" y="0"/>
                  </a:lnTo>
                  <a:lnTo>
                    <a:pt x="2830213" y="547562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100000"/>
                  </a:srgbClr>
                </a:gs>
                <a:gs pos="100000">
                  <a:srgbClr val="9CF4F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114300" y="-28575"/>
              <a:ext cx="2601613" cy="112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233227" y="5781113"/>
            <a:ext cx="4291567" cy="121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4"/>
              </a:lnSpc>
            </a:pPr>
            <a:r>
              <a:rPr lang="en-US" sz="9467" smtClean="0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BT2</a:t>
            </a:r>
            <a:endParaRPr lang="en-US" sz="9467">
              <a:solidFill>
                <a:srgbClr val="FFFFFF"/>
              </a:solidFill>
              <a:latin typeface="Chau Philomene"/>
              <a:ea typeface="Chau Philomene"/>
              <a:cs typeface="Chau Philomene"/>
              <a:sym typeface="Chau Philomen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736145" y="7506453"/>
            <a:ext cx="11203984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3"/>
              </a:lnSpc>
            </a:pPr>
            <a:r>
              <a:rPr lang="en-US" sz="3252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Điều chỉnh màu sắc đèn led dựa trên giá trị IRQ: </a:t>
            </a:r>
          </a:p>
          <a:p>
            <a:pPr>
              <a:lnSpc>
                <a:spcPts val="4553"/>
              </a:lnSpc>
            </a:pPr>
            <a:r>
              <a:rPr lang="en-US" sz="3252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 Lớn hơn ngưỡng (tự thiết lập) đèn lục sáng đèn lam tắt.</a:t>
            </a:r>
          </a:p>
          <a:p>
            <a:pPr>
              <a:lnSpc>
                <a:spcPts val="4553"/>
              </a:lnSpc>
            </a:pPr>
            <a:r>
              <a:rPr lang="en-US" sz="3252" smtClea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+ Nhỏ hơn ngưỡng đèn lam sáng đèn lục tắt. </a:t>
            </a:r>
            <a:endParaRPr lang="en-US" sz="3252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1859593" y="-1435379"/>
            <a:ext cx="6080536" cy="5225461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-215957" y="5975510"/>
            <a:ext cx="6080536" cy="5225461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40000"/>
                  </a:srgbClr>
                </a:gs>
                <a:gs pos="50000">
                  <a:srgbClr val="1B70E1">
                    <a:alpha val="40000"/>
                  </a:srgbClr>
                </a:gs>
                <a:gs pos="100000">
                  <a:srgbClr val="1B70E1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891346" y="-1224207"/>
            <a:ext cx="6087287" cy="5271316"/>
            <a:chOff x="0" y="0"/>
            <a:chExt cx="4282440" cy="3708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6803" r="-26803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-1120549" y="6056707"/>
            <a:ext cx="6087287" cy="5271316"/>
            <a:chOff x="0" y="0"/>
            <a:chExt cx="4282440" cy="37084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5727" r="-15727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136339" y="1101671"/>
            <a:ext cx="19539075" cy="8156629"/>
            <a:chOff x="0" y="0"/>
            <a:chExt cx="1673246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73246" cy="698500"/>
            </a:xfrm>
            <a:custGeom>
              <a:avLst/>
              <a:gdLst/>
              <a:ahLst/>
              <a:cxnLst/>
              <a:rect l="l" t="t" r="r" b="b"/>
              <a:pathLst>
                <a:path w="1673246" h="698500">
                  <a:moveTo>
                    <a:pt x="1673246" y="349250"/>
                  </a:moveTo>
                  <a:lnTo>
                    <a:pt x="1470046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470046" y="0"/>
                  </a:lnTo>
                  <a:lnTo>
                    <a:pt x="1673246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100000"/>
                  </a:srgbClr>
                </a:gs>
                <a:gs pos="100000">
                  <a:srgbClr val="9CF4F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1444646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133769"/>
            <a:ext cx="12848668" cy="248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521"/>
              </a:lnSpc>
            </a:pPr>
            <a:r>
              <a:rPr lang="en-US" sz="19496">
                <a:solidFill>
                  <a:srgbClr val="FFFFFF"/>
                </a:solidFill>
                <a:latin typeface="Chau Philomene"/>
                <a:ea typeface="Chau Philomene"/>
                <a:cs typeface="Chau Philomene"/>
                <a:sym typeface="Chau Philomene"/>
              </a:rPr>
              <a:t>THANK YOU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073357" y="2980312"/>
            <a:ext cx="9552502" cy="8272036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6803" r="-26803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2475572" y="7985094"/>
            <a:ext cx="7315200" cy="4014216"/>
          </a:xfrm>
          <a:custGeom>
            <a:avLst/>
            <a:gdLst/>
            <a:ahLst/>
            <a:cxnLst/>
            <a:rect l="l" t="t" r="r" b="b"/>
            <a:pathLst>
              <a:path w="7315200" h="4014216">
                <a:moveTo>
                  <a:pt x="0" y="0"/>
                </a:moveTo>
                <a:lnTo>
                  <a:pt x="7315200" y="0"/>
                </a:lnTo>
                <a:lnTo>
                  <a:pt x="7315200" y="4014216"/>
                </a:lnTo>
                <a:lnTo>
                  <a:pt x="0" y="401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73357" y="-2007108"/>
            <a:ext cx="7315200" cy="4014216"/>
          </a:xfrm>
          <a:custGeom>
            <a:avLst/>
            <a:gdLst/>
            <a:ahLst/>
            <a:cxnLst/>
            <a:rect l="l" t="t" r="r" b="b"/>
            <a:pathLst>
              <a:path w="7315200" h="4014216">
                <a:moveTo>
                  <a:pt x="0" y="0"/>
                </a:moveTo>
                <a:lnTo>
                  <a:pt x="7315200" y="0"/>
                </a:lnTo>
                <a:lnTo>
                  <a:pt x="7315200" y="4014216"/>
                </a:lnTo>
                <a:lnTo>
                  <a:pt x="0" y="4014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29789" y="1365903"/>
            <a:ext cx="6733218" cy="5830663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r="-1494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48992" y="4443611"/>
            <a:ext cx="6406877" cy="550591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85821" y="-1886632"/>
            <a:ext cx="6733218" cy="5830663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26" r="-1492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77491" y="816586"/>
            <a:ext cx="6695821" cy="5155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98"/>
              </a:lnSpc>
            </a:pPr>
            <a:r>
              <a:rPr lang="en-US" sz="96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1. Giới </a:t>
            </a:r>
            <a:r>
              <a:rPr lang="en-US" sz="96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thiệu về cảm biến </a:t>
            </a:r>
            <a:r>
              <a:rPr lang="en-US" sz="96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ZMOD4401</a:t>
            </a:r>
            <a:endParaRPr lang="en-US" sz="9600">
              <a:solidFill>
                <a:srgbClr val="2970A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8556624" y="-4775587"/>
            <a:ext cx="6479547" cy="5568361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2"/>
          <p:cNvGrpSpPr/>
          <p:nvPr/>
        </p:nvGrpSpPr>
        <p:grpSpPr>
          <a:xfrm>
            <a:off x="1878488" y="6129103"/>
            <a:ext cx="6080536" cy="5225461"/>
            <a:chOff x="0" y="0"/>
            <a:chExt cx="812800" cy="698500"/>
          </a:xfrm>
        </p:grpSpPr>
        <p:sp>
          <p:nvSpPr>
            <p:cNvPr id="30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40000"/>
                  </a:srgbClr>
                </a:gs>
                <a:gs pos="50000">
                  <a:srgbClr val="1B70E1">
                    <a:alpha val="40000"/>
                  </a:srgbClr>
                </a:gs>
                <a:gs pos="100000">
                  <a:srgbClr val="1B70E1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31" name="TextBox 2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27"/>
          <p:cNvGrpSpPr/>
          <p:nvPr/>
        </p:nvGrpSpPr>
        <p:grpSpPr>
          <a:xfrm>
            <a:off x="973896" y="6210300"/>
            <a:ext cx="6087287" cy="5271316"/>
            <a:chOff x="0" y="0"/>
            <a:chExt cx="4282440" cy="3708400"/>
          </a:xfrm>
        </p:grpSpPr>
        <p:sp>
          <p:nvSpPr>
            <p:cNvPr id="33" name="Freeform 2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5727" r="-15727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80591" y="781050"/>
            <a:ext cx="18322727" cy="4114800"/>
            <a:chOff x="0" y="0"/>
            <a:chExt cx="2830213" cy="635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30213" cy="635591"/>
            </a:xfrm>
            <a:custGeom>
              <a:avLst/>
              <a:gdLst/>
              <a:ahLst/>
              <a:cxnLst/>
              <a:rect l="l" t="t" r="r" b="b"/>
              <a:pathLst>
                <a:path w="2830213" h="635591">
                  <a:moveTo>
                    <a:pt x="2830213" y="317795"/>
                  </a:moveTo>
                  <a:lnTo>
                    <a:pt x="2627013" y="635591"/>
                  </a:lnTo>
                  <a:lnTo>
                    <a:pt x="203200" y="635591"/>
                  </a:lnTo>
                  <a:lnTo>
                    <a:pt x="0" y="317795"/>
                  </a:lnTo>
                  <a:lnTo>
                    <a:pt x="203200" y="0"/>
                  </a:lnTo>
                  <a:lnTo>
                    <a:pt x="2627013" y="0"/>
                  </a:lnTo>
                  <a:lnTo>
                    <a:pt x="2830213" y="317795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100000"/>
                  </a:srgbClr>
                </a:gs>
                <a:gs pos="100000">
                  <a:srgbClr val="9CF4F8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2601613" cy="664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525146" y="-963058"/>
            <a:ext cx="7315200" cy="4014216"/>
          </a:xfrm>
          <a:custGeom>
            <a:avLst/>
            <a:gdLst/>
            <a:ahLst/>
            <a:cxnLst/>
            <a:rect l="l" t="t" r="r" b="b"/>
            <a:pathLst>
              <a:path w="7315200" h="4014216">
                <a:moveTo>
                  <a:pt x="0" y="0"/>
                </a:moveTo>
                <a:lnTo>
                  <a:pt x="7315200" y="0"/>
                </a:lnTo>
                <a:lnTo>
                  <a:pt x="7315200" y="4014216"/>
                </a:lnTo>
                <a:lnTo>
                  <a:pt x="0" y="4014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461318" y="1044050"/>
            <a:ext cx="18322727" cy="4114800"/>
            <a:chOff x="0" y="0"/>
            <a:chExt cx="2830213" cy="6355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30213" cy="635591"/>
            </a:xfrm>
            <a:custGeom>
              <a:avLst/>
              <a:gdLst/>
              <a:ahLst/>
              <a:cxnLst/>
              <a:rect l="l" t="t" r="r" b="b"/>
              <a:pathLst>
                <a:path w="2830213" h="635591">
                  <a:moveTo>
                    <a:pt x="2830213" y="317795"/>
                  </a:moveTo>
                  <a:lnTo>
                    <a:pt x="2627013" y="635591"/>
                  </a:lnTo>
                  <a:lnTo>
                    <a:pt x="203200" y="635591"/>
                  </a:lnTo>
                  <a:lnTo>
                    <a:pt x="0" y="317795"/>
                  </a:lnTo>
                  <a:lnTo>
                    <a:pt x="203200" y="0"/>
                  </a:lnTo>
                  <a:lnTo>
                    <a:pt x="2627013" y="0"/>
                  </a:lnTo>
                  <a:lnTo>
                    <a:pt x="2830213" y="3177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14300" y="-28575"/>
              <a:ext cx="2601613" cy="664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237566" y="781050"/>
            <a:ext cx="7050434" cy="7050434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6350000"/>
                  </a:moveTo>
                  <a:cubicBezTo>
                    <a:pt x="4928870" y="6350000"/>
                    <a:pt x="6350000" y="4928870"/>
                    <a:pt x="6350000" y="3175000"/>
                  </a:cubicBezTo>
                  <a:lnTo>
                    <a:pt x="6350000" y="0"/>
                  </a:lnTo>
                  <a:lnTo>
                    <a:pt x="3175000" y="0"/>
                  </a:lnTo>
                  <a:cubicBezTo>
                    <a:pt x="1421130" y="0"/>
                    <a:pt x="0" y="1421130"/>
                    <a:pt x="0" y="3175000"/>
                  </a:cubicBezTo>
                  <a:cubicBezTo>
                    <a:pt x="0" y="4928870"/>
                    <a:pt x="1421130" y="6350000"/>
                    <a:pt x="3175000" y="6350000"/>
                  </a:cubicBezTo>
                  <a:close/>
                </a:path>
              </a:pathLst>
            </a:custGeom>
            <a:solidFill>
              <a:srgbClr val="8EE5F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27013" y="334588"/>
              <a:ext cx="5895974" cy="5627484"/>
            </a:xfrm>
            <a:custGeom>
              <a:avLst/>
              <a:gdLst/>
              <a:ahLst/>
              <a:cxnLst/>
              <a:rect l="l" t="t" r="r" b="b"/>
              <a:pathLst>
                <a:path w="5895974" h="562748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3"/>
                    <a:pt x="1941349" y="5627484"/>
                    <a:pt x="2947987" y="5622982"/>
                  </a:cubicBezTo>
                  <a:cubicBezTo>
                    <a:pt x="3954625" y="5627484"/>
                    <a:pt x="4886728" y="5093033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2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5"/>
              <a:stretch>
                <a:fillRect l="-24572" r="-24572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5861409" y="6730620"/>
            <a:ext cx="4001552" cy="3556380"/>
          </a:xfrm>
          <a:custGeom>
            <a:avLst/>
            <a:gdLst/>
            <a:ahLst/>
            <a:cxnLst/>
            <a:rect l="l" t="t" r="r" b="b"/>
            <a:pathLst>
              <a:path w="4001552" h="3556380">
                <a:moveTo>
                  <a:pt x="0" y="0"/>
                </a:moveTo>
                <a:lnTo>
                  <a:pt x="4001553" y="0"/>
                </a:lnTo>
                <a:lnTo>
                  <a:pt x="4001553" y="3556380"/>
                </a:lnTo>
                <a:lnTo>
                  <a:pt x="0" y="3556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82231" y="1078920"/>
            <a:ext cx="9753549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021"/>
              </a:lnSpc>
            </a:pPr>
            <a:r>
              <a:rPr lang="en-US" sz="9600">
                <a:solidFill>
                  <a:srgbClr val="FFFFF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Giới thiệu về </a:t>
            </a:r>
            <a:r>
              <a:rPr lang="en-US" sz="9600" smtClean="0">
                <a:solidFill>
                  <a:srgbClr val="FFFFF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ZMOD4410</a:t>
            </a:r>
            <a:endParaRPr lang="en-US" sz="9600">
              <a:solidFill>
                <a:srgbClr val="FFFFFF"/>
              </a:solidFill>
              <a:latin typeface="Arial" panose="020B0604020202020204" pitchFamily="34" charset="0"/>
              <a:ea typeface="Chau Philomene"/>
              <a:cs typeface="Arial" panose="020B0604020202020204" pitchFamily="34" charset="0"/>
              <a:sym typeface="Chau Philomene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63684" y="5672137"/>
            <a:ext cx="10599909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4937"/>
              </a:lnSpc>
              <a:buFont typeface="Wingdings" panose="05000000000000000000" pitchFamily="2" charset="2"/>
              <a:buChar char="Ø"/>
            </a:pPr>
            <a:r>
              <a:rPr lang="vi-VN" sz="3600"/>
              <a:t>ZMOD4410 là một cảm biến khí từ Renesas, được thiết kế để đo lường nồng độ các khí như CO₂, CO, và các khí khác trong môi trường</a:t>
            </a:r>
            <a:r>
              <a:rPr lang="vi-VN" sz="3600" smtClean="0"/>
              <a:t>.</a:t>
            </a:r>
            <a:endParaRPr lang="en-US" sz="3600" smtClean="0"/>
          </a:p>
          <a:p>
            <a:pPr marL="571500" indent="-571500">
              <a:lnSpc>
                <a:spcPts val="4937"/>
              </a:lnSpc>
              <a:buFont typeface="Wingdings" panose="05000000000000000000" pitchFamily="2" charset="2"/>
              <a:buChar char="Ø"/>
            </a:pPr>
            <a:r>
              <a:rPr lang="vi-VN" sz="3600" b="1"/>
              <a:t>Giao tiếp</a:t>
            </a:r>
            <a:r>
              <a:rPr lang="vi-VN" sz="3600"/>
              <a:t>: Thường sử dụng giao tiếp I²C hoặc SPI để truyền dữ liệu giữa cảm biến và vi điều khiển hoặc hệ thống xử lý</a:t>
            </a:r>
            <a:r>
              <a:rPr lang="vi-VN" sz="3600" smtClean="0"/>
              <a:t>.</a:t>
            </a:r>
            <a:endParaRPr 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698403" y="127059"/>
            <a:ext cx="9491350" cy="8156629"/>
            <a:chOff x="0" y="0"/>
            <a:chExt cx="812800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010994" y="-4293026"/>
            <a:ext cx="18092203" cy="8156629"/>
            <a:chOff x="0" y="0"/>
            <a:chExt cx="1549341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49341" cy="698500"/>
            </a:xfrm>
            <a:custGeom>
              <a:avLst/>
              <a:gdLst/>
              <a:ahLst/>
              <a:cxnLst/>
              <a:rect l="l" t="t" r="r" b="b"/>
              <a:pathLst>
                <a:path w="1549341" h="698500">
                  <a:moveTo>
                    <a:pt x="1549341" y="349250"/>
                  </a:moveTo>
                  <a:lnTo>
                    <a:pt x="1346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6141" y="0"/>
                  </a:lnTo>
                  <a:lnTo>
                    <a:pt x="1549341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28575"/>
              <a:ext cx="1320741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 flipH="1">
            <a:off x="14292424" y="-86207"/>
            <a:ext cx="9870332" cy="8547263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9974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1257752" y="4949931"/>
            <a:ext cx="1042921" cy="788397"/>
            <a:chOff x="0" y="0"/>
            <a:chExt cx="812800" cy="6144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14437"/>
            </a:xfrm>
            <a:custGeom>
              <a:avLst/>
              <a:gdLst/>
              <a:ahLst/>
              <a:cxnLst/>
              <a:rect l="l" t="t" r="r" b="b"/>
              <a:pathLst>
                <a:path w="812800" h="614437">
                  <a:moveTo>
                    <a:pt x="406400" y="0"/>
                  </a:moveTo>
                  <a:lnTo>
                    <a:pt x="812800" y="614437"/>
                  </a:lnTo>
                  <a:lnTo>
                    <a:pt x="0" y="61443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256699"/>
              <a:ext cx="558800" cy="31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858594" y="-4140626"/>
            <a:ext cx="18092203" cy="8156629"/>
            <a:chOff x="0" y="0"/>
            <a:chExt cx="1549341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9341" cy="698500"/>
            </a:xfrm>
            <a:custGeom>
              <a:avLst/>
              <a:gdLst/>
              <a:ahLst/>
              <a:cxnLst/>
              <a:rect l="l" t="t" r="r" b="b"/>
              <a:pathLst>
                <a:path w="1549341" h="698500">
                  <a:moveTo>
                    <a:pt x="1549341" y="349250"/>
                  </a:moveTo>
                  <a:lnTo>
                    <a:pt x="13461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1346141" y="0"/>
                  </a:lnTo>
                  <a:lnTo>
                    <a:pt x="1549341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14300" y="-28575"/>
              <a:ext cx="1320741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85014" y="221854"/>
            <a:ext cx="10007656" cy="3052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77"/>
              </a:lnSpc>
            </a:pPr>
            <a:r>
              <a:rPr lang="en-US" sz="8800">
                <a:solidFill>
                  <a:srgbClr val="000000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IAQ 1st Generation Continuous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631754" y="4749070"/>
            <a:ext cx="10093646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25"/>
              </a:lnSpc>
            </a:pPr>
            <a:r>
              <a:rPr lang="en-US" sz="3517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Đo mức UBA cho IAQ và eCO2, cung cấp dữ liệu liên tục</a:t>
            </a: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1257752" y="6598963"/>
            <a:ext cx="1042921" cy="788397"/>
            <a:chOff x="0" y="0"/>
            <a:chExt cx="812800" cy="6144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14437"/>
            </a:xfrm>
            <a:custGeom>
              <a:avLst/>
              <a:gdLst/>
              <a:ahLst/>
              <a:cxnLst/>
              <a:rect l="l" t="t" r="r" b="b"/>
              <a:pathLst>
                <a:path w="812800" h="614437">
                  <a:moveTo>
                    <a:pt x="406400" y="0"/>
                  </a:moveTo>
                  <a:lnTo>
                    <a:pt x="812800" y="614437"/>
                  </a:lnTo>
                  <a:lnTo>
                    <a:pt x="0" y="61443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27000" y="256699"/>
              <a:ext cx="558800" cy="31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631754" y="6398101"/>
            <a:ext cx="11066649" cy="12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25"/>
              </a:lnSpc>
            </a:pPr>
            <a:r>
              <a:rPr lang="en-US" sz="3517">
                <a:solidFill>
                  <a:srgbClr val="000000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rPr>
              <a:t>IAQ (Indoor Air Quality):</a:t>
            </a:r>
            <a:r>
              <a:rPr lang="vi-VN" sz="3600" smtClean="0"/>
              <a:t>Đo </a:t>
            </a:r>
            <a:r>
              <a:rPr lang="vi-VN" sz="3600"/>
              <a:t>lường chất lượng không khí trong không gian kín</a:t>
            </a:r>
            <a:endParaRPr lang="en-US" sz="3517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  <p:grpSp>
        <p:nvGrpSpPr>
          <p:cNvPr id="23" name="Group 23"/>
          <p:cNvGrpSpPr/>
          <p:nvPr/>
        </p:nvGrpSpPr>
        <p:grpSpPr>
          <a:xfrm rot="5400000">
            <a:off x="1257752" y="8247994"/>
            <a:ext cx="1042921" cy="788397"/>
            <a:chOff x="0" y="0"/>
            <a:chExt cx="812800" cy="61443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614437"/>
            </a:xfrm>
            <a:custGeom>
              <a:avLst/>
              <a:gdLst/>
              <a:ahLst/>
              <a:cxnLst/>
              <a:rect l="l" t="t" r="r" b="b"/>
              <a:pathLst>
                <a:path w="812800" h="614437">
                  <a:moveTo>
                    <a:pt x="406400" y="0"/>
                  </a:moveTo>
                  <a:lnTo>
                    <a:pt x="812800" y="614437"/>
                  </a:lnTo>
                  <a:lnTo>
                    <a:pt x="0" y="614437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27000" y="256699"/>
              <a:ext cx="558800" cy="313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631754" y="8047132"/>
            <a:ext cx="12760646" cy="1885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25"/>
              </a:lnSpc>
            </a:pPr>
            <a:r>
              <a:rPr lang="vi-VN" sz="3600"/>
              <a:t>eCO2 (Equivalent CO2): Là nồng độ CO₂ tương đương. Đây là một cách đo lường tổng hợp các hợp chất khí khác có thể ảnh hưởng đến nồng độ CO₂ trong không khí. </a:t>
            </a:r>
            <a:endParaRPr lang="en-US" sz="3517">
              <a:solidFill>
                <a:srgbClr val="000000"/>
              </a:solidFill>
              <a:latin typeface="Arial" panose="020B0604020202020204" pitchFamily="34" charset="0"/>
              <a:ea typeface="Open Sans"/>
              <a:cs typeface="Arial" panose="020B0604020202020204" pitchFamily="34" charset="0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29789" y="1365903"/>
            <a:ext cx="6733218" cy="5830663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r="-1494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4248992" y="4443611"/>
            <a:ext cx="6406877" cy="5505910"/>
            <a:chOff x="0" y="0"/>
            <a:chExt cx="812800" cy="698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085821" y="-1886632"/>
            <a:ext cx="6733218" cy="5830663"/>
            <a:chOff x="0" y="0"/>
            <a:chExt cx="4282440" cy="3708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26" r="-14926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277491" y="816586"/>
            <a:ext cx="7279133" cy="5155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98"/>
              </a:lnSpc>
            </a:pPr>
            <a:r>
              <a:rPr lang="en-US" sz="96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 </a:t>
            </a:r>
            <a:r>
              <a:rPr lang="vi-VN" sz="9600" smtClean="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Cấu </a:t>
            </a:r>
            <a:r>
              <a:rPr lang="vi-VN" sz="96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hình và xây dựng chương trình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556624" y="-4775587"/>
            <a:ext cx="6479547" cy="5568361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1B70E1">
                    <a:alpha val="40000"/>
                  </a:srgbClr>
                </a:gs>
                <a:gs pos="100000">
                  <a:srgbClr val="9CF4F8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2"/>
          <p:cNvGrpSpPr/>
          <p:nvPr/>
        </p:nvGrpSpPr>
        <p:grpSpPr>
          <a:xfrm>
            <a:off x="1878488" y="6129103"/>
            <a:ext cx="6080536" cy="5225461"/>
            <a:chOff x="0" y="0"/>
            <a:chExt cx="812800" cy="698500"/>
          </a:xfrm>
        </p:grpSpPr>
        <p:sp>
          <p:nvSpPr>
            <p:cNvPr id="30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1">
              <a:gsLst>
                <a:gs pos="0">
                  <a:srgbClr val="9CF4F8">
                    <a:alpha val="40000"/>
                  </a:srgbClr>
                </a:gs>
                <a:gs pos="50000">
                  <a:srgbClr val="1B70E1">
                    <a:alpha val="40000"/>
                  </a:srgbClr>
                </a:gs>
                <a:gs pos="100000">
                  <a:srgbClr val="1B70E1">
                    <a:alpha val="40000"/>
                  </a:srgbClr>
                </a:gs>
              </a:gsLst>
              <a:lin ang="0"/>
            </a:gradFill>
          </p:spPr>
        </p:sp>
        <p:sp>
          <p:nvSpPr>
            <p:cNvPr id="31" name="TextBox 24"/>
            <p:cNvSpPr txBox="1"/>
            <p:nvPr/>
          </p:nvSpPr>
          <p:spPr>
            <a:xfrm>
              <a:off x="114300" y="-28575"/>
              <a:ext cx="5842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27"/>
          <p:cNvGrpSpPr/>
          <p:nvPr/>
        </p:nvGrpSpPr>
        <p:grpSpPr>
          <a:xfrm>
            <a:off x="973896" y="6210300"/>
            <a:ext cx="6087287" cy="5271316"/>
            <a:chOff x="0" y="0"/>
            <a:chExt cx="4282440" cy="3708400"/>
          </a:xfrm>
        </p:grpSpPr>
        <p:sp>
          <p:nvSpPr>
            <p:cNvPr id="33" name="Freeform 2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5727" r="-15727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34911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2.1. Cấu hình Stack trong Configuration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69720" y="1470466"/>
            <a:ext cx="1511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>
                <a:solidFill>
                  <a:srgbClr val="FF0000"/>
                </a:solidFill>
              </a:rPr>
              <a:t>Cấu hình tương tự lab1 </a:t>
            </a:r>
            <a:r>
              <a:rPr lang="vi-VN" sz="3600">
                <a:solidFill>
                  <a:srgbClr val="FF0000"/>
                </a:solidFill>
              </a:rPr>
              <a:t>- </a:t>
            </a:r>
            <a:r>
              <a:rPr lang="vi-VN" sz="3600" smtClean="0">
                <a:solidFill>
                  <a:srgbClr val="FF0000"/>
                </a:solidFill>
              </a:rPr>
              <a:t>lab2</a:t>
            </a:r>
            <a:r>
              <a:rPr lang="en-US" sz="3600" smtClean="0">
                <a:solidFill>
                  <a:srgbClr val="FF0000"/>
                </a:solidFill>
              </a:rPr>
              <a:t>:  Chú ý: UART (chanel: 5, user_uart_callback) </a:t>
            </a:r>
            <a:endParaRPr lang="en-US" sz="360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550" y="2334748"/>
            <a:ext cx="13484899" cy="7719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06000" y="7277100"/>
            <a:ext cx="609600" cy="2286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11049000" y="7048500"/>
            <a:ext cx="5334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383000" y="6896100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4817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2.1. Cấu hình Stack trong Configuration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4600" y="1522669"/>
            <a:ext cx="1089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=&gt; Sensor 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 </a:t>
            </a:r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ZMOD4xxx Gas </a:t>
            </a:r>
            <a:r>
              <a:rPr lang="en-US" sz="36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44063"/>
            <a:ext cx="15965632" cy="7679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72600" y="3424969"/>
            <a:ext cx="1219200" cy="4993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flipH="1">
            <a:off x="1066800" y="3447829"/>
            <a:ext cx="8153400" cy="4764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8600" y="3305065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5143500" y="6934198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2</a:t>
            </a:r>
            <a:endParaRPr lang="en-US" sz="3600"/>
          </a:p>
        </p:txBody>
      </p:sp>
      <p:sp>
        <p:nvSpPr>
          <p:cNvPr id="12" name="Oval 11"/>
          <p:cNvSpPr/>
          <p:nvPr/>
        </p:nvSpPr>
        <p:spPr>
          <a:xfrm>
            <a:off x="3276597" y="9074736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3</a:t>
            </a:r>
            <a:endParaRPr lang="en-US" sz="3600"/>
          </a:p>
        </p:txBody>
      </p:sp>
      <p:sp>
        <p:nvSpPr>
          <p:cNvPr id="14" name="Rectangle 13"/>
          <p:cNvSpPr/>
          <p:nvPr/>
        </p:nvSpPr>
        <p:spPr>
          <a:xfrm flipV="1">
            <a:off x="10287000" y="7200899"/>
            <a:ext cx="1981198" cy="22859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268199" y="9217500"/>
            <a:ext cx="4764233" cy="3877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flipH="1">
            <a:off x="5963518" y="7105219"/>
            <a:ext cx="4171082" cy="4233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flipH="1">
            <a:off x="4114798" y="9217500"/>
            <a:ext cx="8153400" cy="4764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344" y="2415467"/>
            <a:ext cx="12935312" cy="7383169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00200" y="36963"/>
            <a:ext cx="15526615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80"/>
              </a:lnSpc>
            </a:pPr>
            <a:r>
              <a:rPr lang="en-US" sz="6000">
                <a:solidFill>
                  <a:srgbClr val="2970AF"/>
                </a:solidFill>
                <a:latin typeface="Arial" panose="020B0604020202020204" pitchFamily="34" charset="0"/>
                <a:ea typeface="Chau Philomene"/>
                <a:cs typeface="Arial" panose="020B0604020202020204" pitchFamily="34" charset="0"/>
                <a:sym typeface="Chau Philomene"/>
              </a:rPr>
              <a:t>2.1. Cấu hình Stack trong Configuration file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615" y="1559962"/>
            <a:ext cx="18001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Requires ZMOD Library =&gt; New =&gt; ZMOD4410 IAQ 1</a:t>
            </a:r>
            <a:r>
              <a:rPr lang="en-US" sz="3600" baseline="300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sz="36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Generation (rm_zmod4xxx)</a:t>
            </a:r>
            <a:endParaRPr lang="en-US" sz="36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35312" y="5566818"/>
            <a:ext cx="2152288" cy="136738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7976380" flipH="1">
            <a:off x="14603272" y="4657863"/>
            <a:ext cx="2016768" cy="4543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124011" y="3522334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</a:p>
        </p:txBody>
      </p:sp>
      <p:sp>
        <p:nvSpPr>
          <p:cNvPr id="11" name="Oval 10"/>
          <p:cNvSpPr/>
          <p:nvPr/>
        </p:nvSpPr>
        <p:spPr>
          <a:xfrm>
            <a:off x="10950483" y="4130670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2</a:t>
            </a:r>
            <a:endParaRPr lang="en-US" sz="3600"/>
          </a:p>
        </p:txBody>
      </p:sp>
      <p:sp>
        <p:nvSpPr>
          <p:cNvPr id="12" name="Oval 11"/>
          <p:cNvSpPr/>
          <p:nvPr/>
        </p:nvSpPr>
        <p:spPr>
          <a:xfrm>
            <a:off x="1183324" y="6091809"/>
            <a:ext cx="838200" cy="762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/>
              <a:t>3</a:t>
            </a:r>
            <a:endParaRPr lang="en-US" sz="3600"/>
          </a:p>
        </p:txBody>
      </p:sp>
      <p:sp>
        <p:nvSpPr>
          <p:cNvPr id="14" name="Rectangle 13"/>
          <p:cNvSpPr/>
          <p:nvPr/>
        </p:nvSpPr>
        <p:spPr>
          <a:xfrm flipV="1">
            <a:off x="11975194" y="6282778"/>
            <a:ext cx="1283606" cy="384721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09381" y="6277067"/>
            <a:ext cx="4764233" cy="387732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3288207" flipH="1">
            <a:off x="11215855" y="5288577"/>
            <a:ext cx="1716007" cy="5021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flipH="1">
            <a:off x="2007073" y="6277067"/>
            <a:ext cx="3784123" cy="3877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63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620</Words>
  <Application>Microsoft Office PowerPoint</Application>
  <PresentationFormat>Custom</PresentationFormat>
  <Paragraphs>86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Chau Philomene</vt:lpstr>
      <vt:lpstr>Calibri</vt:lpstr>
      <vt:lpstr>Wingdings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Kế hoạch kinh doanh</dc:title>
  <cp:lastModifiedBy>Hoàng Phúc Nguyễn Văn</cp:lastModifiedBy>
  <cp:revision>18</cp:revision>
  <dcterms:created xsi:type="dcterms:W3CDTF">2006-08-16T00:00:00Z</dcterms:created>
  <dcterms:modified xsi:type="dcterms:W3CDTF">2024-09-16T14:53:13Z</dcterms:modified>
  <dc:identifier>DAGQ0FTmKdc</dc:identifier>
</cp:coreProperties>
</file>